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9" r:id="rId2"/>
    <p:sldId id="260" r:id="rId3"/>
    <p:sldId id="263" r:id="rId4"/>
    <p:sldId id="262" r:id="rId5"/>
    <p:sldId id="261" r:id="rId6"/>
    <p:sldId id="264" r:id="rId7"/>
    <p:sldId id="265" r:id="rId8"/>
    <p:sldId id="279" r:id="rId9"/>
    <p:sldId id="266" r:id="rId10"/>
    <p:sldId id="280" r:id="rId11"/>
    <p:sldId id="268" r:id="rId12"/>
    <p:sldId id="269" r:id="rId13"/>
    <p:sldId id="267" r:id="rId14"/>
    <p:sldId id="270" r:id="rId15"/>
    <p:sldId id="257" r:id="rId16"/>
    <p:sldId id="281" r:id="rId17"/>
    <p:sldId id="271" r:id="rId18"/>
    <p:sldId id="272" r:id="rId19"/>
    <p:sldId id="258" r:id="rId20"/>
    <p:sldId id="273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4" d="100"/>
          <a:sy n="54" d="100"/>
        </p:scale>
        <p:origin x="138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685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8517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0359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490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44648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46854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10622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53879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0697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5283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2377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3221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0632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968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6818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4965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993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B28342-1F9D-4F24-B590-39C7162B9487}" type="datetimeFigureOut">
              <a:rPr lang="es-VE" smtClean="0"/>
              <a:t>13/11/2019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3D54EE-0492-4402-AADC-1F643F2A798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6244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6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7.png"/><Relationship Id="rId4" Type="http://schemas.microsoft.com/office/2007/relationships/hdphoto" Target="../media/hdphoto15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7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microsoft.com/office/2007/relationships/hdphoto" Target="../media/hdphoto10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9.png"/><Relationship Id="rId10" Type="http://schemas.microsoft.com/office/2007/relationships/hdphoto" Target="../media/hdphoto13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40211" y="0"/>
            <a:ext cx="10571998" cy="970450"/>
          </a:xfrm>
        </p:spPr>
        <p:txBody>
          <a:bodyPr>
            <a:normAutofit/>
          </a:bodyPr>
          <a:lstStyle/>
          <a:p>
            <a:r>
              <a:rPr lang="es-VE" sz="4000" dirty="0" smtClean="0"/>
              <a:t>TRABAJO ESPECIAL DE </a:t>
            </a:r>
            <a:r>
              <a:rPr lang="es-VE" sz="4000" dirty="0" smtClean="0"/>
              <a:t>GRADO</a:t>
            </a:r>
            <a:endParaRPr lang="es-VE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9058" y="1492289"/>
            <a:ext cx="12053388" cy="3460207"/>
          </a:xfrm>
        </p:spPr>
        <p:txBody>
          <a:bodyPr/>
          <a:lstStyle/>
          <a:p>
            <a:pPr marL="0" indent="0" algn="ctr">
              <a:buNone/>
            </a:pPr>
            <a:r>
              <a:rPr lang="es-VE" sz="4000" b="1" dirty="0"/>
              <a:t>DISEÑO DE UN PROTOTIPO</a:t>
            </a:r>
            <a:br>
              <a:rPr lang="es-VE" sz="4000" b="1" dirty="0"/>
            </a:br>
            <a:r>
              <a:rPr lang="es-VE" sz="4000" b="1" dirty="0"/>
              <a:t>DE SISTEMA DE ACCESO REMOTO</a:t>
            </a:r>
            <a:br>
              <a:rPr lang="es-VE" sz="4000" b="1" dirty="0"/>
            </a:br>
            <a:r>
              <a:rPr lang="es-VE" sz="4000" b="1" dirty="0"/>
              <a:t>AL CONTROLADOR DE UN BRAZO </a:t>
            </a:r>
            <a:r>
              <a:rPr lang="es-VE" sz="4000" b="1" dirty="0" smtClean="0"/>
              <a:t>MANIPULADOR 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sp>
        <p:nvSpPr>
          <p:cNvPr id="4" name="CuadroTexto 3"/>
          <p:cNvSpPr txBox="1"/>
          <p:nvPr/>
        </p:nvSpPr>
        <p:spPr>
          <a:xfrm>
            <a:off x="6675120" y="4857381"/>
            <a:ext cx="533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sz="3200" dirty="0" smtClean="0"/>
              <a:t>Presentado por el </a:t>
            </a:r>
            <a:endParaRPr lang="es-VE" sz="3200" dirty="0" smtClean="0"/>
          </a:p>
          <a:p>
            <a:pPr algn="r"/>
            <a:r>
              <a:rPr lang="es-VE" sz="3200" dirty="0" smtClean="0"/>
              <a:t>Br</a:t>
            </a:r>
            <a:r>
              <a:rPr lang="es-VE" sz="3200" dirty="0" smtClean="0"/>
              <a:t>. Ismael Bautista </a:t>
            </a:r>
            <a:endParaRPr lang="es-VE" sz="32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91" y="4183378"/>
            <a:ext cx="2773147" cy="300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1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2439" y="0"/>
            <a:ext cx="5895056" cy="1106904"/>
          </a:xfrm>
        </p:spPr>
        <p:txBody>
          <a:bodyPr>
            <a:normAutofit/>
          </a:bodyPr>
          <a:lstStyle/>
          <a:p>
            <a:r>
              <a:rPr lang="es-VE" b="1" dirty="0" smtClean="0"/>
              <a:t>Modo de acceso remoto</a:t>
            </a:r>
            <a:endParaRPr lang="es-VE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764631" y="1844843"/>
            <a:ext cx="925629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Conectividad de varios dispositivos en paralelo.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Mayor distancia que la permitida por Bluetooth.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No depende de la red de telefonía.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Permite establecer servidores.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Puede usarse con o sin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VE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844843" y="914400"/>
            <a:ext cx="94327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800" dirty="0" err="1" smtClean="0">
                <a:latin typeface="+mj-lt"/>
              </a:rPr>
              <a:t>Wi</a:t>
            </a:r>
            <a:r>
              <a:rPr lang="es-VE" sz="3800" dirty="0" smtClean="0">
                <a:latin typeface="+mj-lt"/>
              </a:rPr>
              <a:t>-Fi</a:t>
            </a:r>
            <a:endParaRPr lang="es-VE" sz="3800" dirty="0"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10/24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272919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4663" y="0"/>
            <a:ext cx="10018713" cy="1752599"/>
          </a:xfrm>
        </p:spPr>
        <p:txBody>
          <a:bodyPr/>
          <a:lstStyle/>
          <a:p>
            <a:pPr algn="l"/>
            <a:r>
              <a:rPr lang="es-VE" b="1" dirty="0"/>
              <a:t>D</a:t>
            </a:r>
            <a:r>
              <a:rPr lang="es-VE" b="1" dirty="0" smtClean="0"/>
              <a:t>escripción del sistema brazo manipulador MA2000</a:t>
            </a:r>
            <a:endParaRPr lang="es-VE" dirty="0"/>
          </a:p>
        </p:txBody>
      </p:sp>
      <p:sp>
        <p:nvSpPr>
          <p:cNvPr id="4" name="CuadroTexto 3"/>
          <p:cNvSpPr txBox="1"/>
          <p:nvPr/>
        </p:nvSpPr>
        <p:spPr>
          <a:xfrm>
            <a:off x="1263602" y="1740626"/>
            <a:ext cx="109283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VE" sz="3200" dirty="0" smtClean="0"/>
              <a:t>Seis grados de libertad.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VE" sz="3200" dirty="0" smtClean="0"/>
              <a:t>Limitaciones </a:t>
            </a:r>
            <a:r>
              <a:rPr lang="es-VE" sz="3200" dirty="0" smtClean="0"/>
              <a:t>de </a:t>
            </a:r>
            <a:r>
              <a:rPr lang="es-VE" sz="3200" dirty="0" smtClean="0"/>
              <a:t>movimiento: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VE" sz="3200" dirty="0" smtClean="0"/>
              <a:t>270° para  motores A,B, 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VE" sz="3200" dirty="0" smtClean="0"/>
              <a:t>120° para D, E, F.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VE" sz="3200" dirty="0" smtClean="0"/>
              <a:t>Pinza neumática de dos estados (abierto/cerrado).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VE" sz="3200" dirty="0" smtClean="0"/>
              <a:t>Controlador PID digital con microcontrolador dsPIC30F3011.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VE" sz="3200" dirty="0" smtClean="0"/>
              <a:t>Módulo de conversión USB/Serial.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VE" sz="3200" dirty="0" smtClean="0"/>
              <a:t>Manejo del brazo a través del software </a:t>
            </a:r>
            <a:r>
              <a:rPr lang="es-VE" sz="3200" dirty="0" err="1" smtClean="0"/>
              <a:t>Robocom</a:t>
            </a:r>
            <a:r>
              <a:rPr lang="es-VE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VE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VE" sz="3200" dirty="0" smtClean="0"/>
          </a:p>
        </p:txBody>
      </p:sp>
      <p:sp>
        <p:nvSpPr>
          <p:cNvPr id="8" name="CuadroTexto 7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11/24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28093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024" y="0"/>
            <a:ext cx="11107783" cy="1752599"/>
          </a:xfrm>
        </p:spPr>
        <p:txBody>
          <a:bodyPr>
            <a:normAutofit fontScale="90000"/>
          </a:bodyPr>
          <a:lstStyle/>
          <a:p>
            <a:pPr algn="l"/>
            <a:r>
              <a:rPr lang="es-VE" sz="4400" b="1" dirty="0"/>
              <a:t>Descripción del sistema brazo manipulador </a:t>
            </a:r>
            <a:r>
              <a:rPr lang="es-VE" sz="4400" b="1" dirty="0" smtClean="0"/>
              <a:t>MA2000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" y="2234787"/>
            <a:ext cx="12175789" cy="374891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12/24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29090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1647" y="0"/>
            <a:ext cx="11003280" cy="1881051"/>
          </a:xfrm>
        </p:spPr>
        <p:txBody>
          <a:bodyPr>
            <a:normAutofit fontScale="90000"/>
          </a:bodyPr>
          <a:lstStyle/>
          <a:p>
            <a:pPr algn="l"/>
            <a:r>
              <a:rPr lang="es-VE" sz="4400" b="1" dirty="0"/>
              <a:t>D</a:t>
            </a:r>
            <a:r>
              <a:rPr lang="es-VE" sz="4400" b="1" dirty="0" smtClean="0"/>
              <a:t>escripción del sistema brazo manipulador MA2000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sp>
        <p:nvSpPr>
          <p:cNvPr id="4" name="Rectángulo 3"/>
          <p:cNvSpPr/>
          <p:nvPr/>
        </p:nvSpPr>
        <p:spPr>
          <a:xfrm>
            <a:off x="1245325" y="1321415"/>
            <a:ext cx="113958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3200" dirty="0" smtClean="0">
                <a:solidFill>
                  <a:srgbClr val="000000"/>
                </a:solidFill>
              </a:rPr>
              <a:t>- </a:t>
            </a:r>
            <a:r>
              <a:rPr lang="es-VE" sz="3200" dirty="0">
                <a:solidFill>
                  <a:srgbClr val="000000"/>
                </a:solidFill>
              </a:rPr>
              <a:t>A</a:t>
            </a:r>
            <a:r>
              <a:rPr lang="es-VE" sz="3200" dirty="0" smtClean="0">
                <a:solidFill>
                  <a:srgbClr val="000000"/>
                </a:solidFill>
              </a:rPr>
              <a:t>cciones del sistema de control del brazo manipulador MA2000</a:t>
            </a:r>
            <a:r>
              <a:rPr lang="es-VE" sz="3200" dirty="0" smtClean="0"/>
              <a:t> 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400" y1="33130" x2="8400" y2="33130"/>
                        <a14:foregroundMark x1="9800" y1="30992" x2="9800" y2="30992"/>
                        <a14:foregroundMark x1="13000" y1="29466" x2="13000" y2="29466"/>
                        <a14:foregroundMark x1="10600" y1="24885" x2="10600" y2="24885"/>
                        <a14:foregroundMark x1="7200" y1="28092" x2="7200" y2="28092"/>
                        <a14:foregroundMark x1="7600" y1="54656" x2="7600" y2="54656"/>
                        <a14:foregroundMark x1="9800" y1="57252" x2="9800" y2="57252"/>
                        <a14:foregroundMark x1="10600" y1="54351" x2="10600" y2="54351"/>
                        <a14:foregroundMark x1="14600" y1="54962" x2="14600" y2="54962"/>
                        <a14:foregroundMark x1="16200" y1="74046" x2="16200" y2="74046"/>
                        <a14:foregroundMark x1="19200" y1="73435" x2="19200" y2="73435"/>
                        <a14:foregroundMark x1="23600" y1="72977" x2="23600" y2="72977"/>
                        <a14:foregroundMark x1="25800" y1="74046" x2="25800" y2="74046"/>
                        <a14:foregroundMark x1="59400" y1="39237" x2="59400" y2="39237"/>
                        <a14:foregroundMark x1="59000" y1="36031" x2="59000" y2="36031"/>
                        <a14:foregroundMark x1="57800" y1="31603" x2="57800" y2="31603"/>
                        <a14:foregroundMark x1="61400" y1="33130" x2="61400" y2="33130"/>
                        <a14:foregroundMark x1="56000" y1="33740" x2="56000" y2="33740"/>
                        <a14:foregroundMark x1="89000" y1="41679" x2="89000" y2="41679"/>
                        <a14:foregroundMark x1="86800" y1="41069" x2="86800" y2="41069"/>
                        <a14:foregroundMark x1="84000" y1="42137" x2="84000" y2="42137"/>
                        <a14:foregroundMark x1="91800" y1="41374" x2="91800" y2="41374"/>
                        <a14:foregroundMark x1="93800" y1="41679" x2="93800" y2="41679"/>
                        <a14:foregroundMark x1="92600" y1="39542" x2="92600" y2="39542"/>
                        <a14:foregroundMark x1="90600" y1="36641" x2="90600" y2="36641"/>
                        <a14:foregroundMark x1="85600" y1="21985" x2="85600" y2="21985"/>
                        <a14:foregroundMark x1="91000" y1="21527" x2="91000" y2="21527"/>
                        <a14:foregroundMark x1="86400" y1="8244" x2="86400" y2="8244"/>
                        <a14:foregroundMark x1="91800" y1="8244" x2="91800" y2="8244"/>
                        <a14:foregroundMark x1="92600" y1="20153" x2="92600" y2="20153"/>
                        <a14:foregroundMark x1="10200" y1="27328" x2="10200" y2="27328"/>
                        <a14:foregroundMark x1="11800" y1="56489" x2="11800" y2="56489"/>
                        <a14:foregroundMark x1="21200" y1="74809" x2="21200" y2="74809"/>
                        <a14:foregroundMark x1="58600" y1="33130" x2="58600" y2="33130"/>
                        <a14:foregroundMark x1="93000" y1="22290" x2="93000" y2="22290"/>
                        <a14:foregroundMark x1="14600" y1="72672" x2="14600" y2="72672"/>
                        <a14:foregroundMark x1="87600" y1="39237" x2="87600" y2="39237"/>
                        <a14:foregroundMark x1="87600" y1="37710" x2="87600" y2="37710"/>
                        <a14:foregroundMark x1="62200" y1="36031" x2="62200" y2="36031"/>
                        <a14:foregroundMark x1="11000" y1="33435" x2="11000" y2="33435"/>
                        <a14:foregroundMark x1="5600" y1="56794" x2="5600" y2="56794"/>
                        <a14:foregroundMark x1="56600" y1="36031" x2="56600" y2="36031"/>
                        <a14:foregroundMark x1="57400" y1="38473" x2="57400" y2="38473"/>
                        <a14:foregroundMark x1="89000" y1="35267" x2="89000" y2="35267"/>
                        <a14:foregroundMark x1="93000" y1="42748" x2="93000" y2="42748"/>
                        <a14:foregroundMark x1="95000" y1="43206" x2="95000" y2="43206"/>
                        <a14:foregroundMark x1="12200" y1="31298" x2="12200" y2="31298"/>
                        <a14:foregroundMark x1="10600" y1="29466" x2="10600" y2="29466"/>
                        <a14:foregroundMark x1="95000" y1="41069" x2="95000" y2="41069"/>
                        <a14:foregroundMark x1="96400" y1="41679" x2="96400" y2="41679"/>
                        <a14:backgroundMark x1="56600" y1="40305" x2="56600" y2="40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90" y="2243027"/>
            <a:ext cx="4045823" cy="461497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35242" y="1668379"/>
            <a:ext cx="656122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V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V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Movimiento de motores.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s-VE" sz="3200" dirty="0"/>
              <a:t>S</a:t>
            </a:r>
            <a:r>
              <a:rPr lang="es-VE" sz="3200" dirty="0" smtClean="0"/>
              <a:t>eñales PWM y controlador 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Ajuste de parámetros de controlador PID.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/>
              <a:t>Accionamiento de pinza </a:t>
            </a:r>
            <a:r>
              <a:rPr lang="es-VE" sz="3200" dirty="0" smtClean="0"/>
              <a:t>neumática.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Ajuste de constante de calibración.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Habilitación de puentes H.</a:t>
            </a:r>
          </a:p>
          <a:p>
            <a:pPr lvl="1"/>
            <a:endParaRPr lang="es-VE" dirty="0" smtClean="0"/>
          </a:p>
        </p:txBody>
      </p:sp>
      <p:sp>
        <p:nvSpPr>
          <p:cNvPr id="7" name="CuadroTexto 6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13/24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2549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6743" y="0"/>
            <a:ext cx="10018713" cy="1097280"/>
          </a:xfrm>
        </p:spPr>
        <p:txBody>
          <a:bodyPr/>
          <a:lstStyle/>
          <a:p>
            <a:r>
              <a:rPr lang="es-VE" b="1" dirty="0" smtClean="0"/>
              <a:t>Diseño del sistema de acceso </a:t>
            </a:r>
            <a:r>
              <a:rPr lang="es-VE" b="1" dirty="0" smtClean="0"/>
              <a:t>remoto</a:t>
            </a:r>
            <a:endParaRPr lang="es-VE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761825" y="841408"/>
            <a:ext cx="4484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200" dirty="0" smtClean="0"/>
              <a:t>Selección de dispositivos.</a:t>
            </a:r>
            <a:endParaRPr lang="es-VE" sz="32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1666428" y="2573384"/>
            <a:ext cx="2754764" cy="1739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6" name="Rectángulo redondeado 5"/>
          <p:cNvSpPr/>
          <p:nvPr/>
        </p:nvSpPr>
        <p:spPr>
          <a:xfrm>
            <a:off x="8493272" y="2625634"/>
            <a:ext cx="2754764" cy="1739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17" b="93435" l="3800" r="93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04" y="2449858"/>
            <a:ext cx="1570097" cy="2056827"/>
          </a:xfrm>
          <a:prstGeom prst="rect">
            <a:avLst/>
          </a:prstGeom>
        </p:spPr>
      </p:pic>
      <p:sp>
        <p:nvSpPr>
          <p:cNvPr id="8" name="Flecha izquierda y derecha 7"/>
          <p:cNvSpPr/>
          <p:nvPr/>
        </p:nvSpPr>
        <p:spPr>
          <a:xfrm>
            <a:off x="4698856" y="2550430"/>
            <a:ext cx="3566423" cy="17396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Picture 2" descr="Resultado de imagen para cable us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125" b="90000" l="175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40" y="2601657"/>
            <a:ext cx="1715929" cy="163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1786715" y="4487584"/>
            <a:ext cx="2078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err="1" smtClean="0"/>
              <a:t>Robocom</a:t>
            </a:r>
            <a:endParaRPr lang="es-VE" sz="3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54058" y="4391332"/>
            <a:ext cx="298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Conector USB</a:t>
            </a:r>
            <a:endParaRPr lang="es-VE" sz="36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966026" y="4471542"/>
            <a:ext cx="238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MA2000</a:t>
            </a:r>
            <a:endParaRPr lang="es-VE" sz="3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1522" y="2168345"/>
            <a:ext cx="2575753" cy="2575753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2948940" y="6240780"/>
            <a:ext cx="6155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200" dirty="0" smtClean="0"/>
              <a:t>Esquema de comunicación original.</a:t>
            </a:r>
            <a:endParaRPr lang="es-VE" sz="32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14/24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37577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2287717" y="1340501"/>
            <a:ext cx="3246810" cy="2008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06" y="930444"/>
            <a:ext cx="2935704" cy="2935704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8644528" y="2531042"/>
            <a:ext cx="3246810" cy="2008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17" b="93435" l="3800" r="93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30" y="2399898"/>
            <a:ext cx="2163754" cy="224497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9529104" y="4505988"/>
            <a:ext cx="313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MA2000</a:t>
            </a:r>
            <a:endParaRPr lang="es-VE" sz="3600" dirty="0"/>
          </a:p>
        </p:txBody>
      </p:sp>
      <p:sp>
        <p:nvSpPr>
          <p:cNvPr id="9" name="Rectángulo redondeado 8"/>
          <p:cNvSpPr/>
          <p:nvPr/>
        </p:nvSpPr>
        <p:spPr>
          <a:xfrm>
            <a:off x="2367927" y="3919747"/>
            <a:ext cx="3246810" cy="2008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0" name="Picture 4" descr="Resultado de imagen para celula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83" b="995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94" y="4060148"/>
            <a:ext cx="2251281" cy="17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RF symbo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667" b="62593" l="28692" r="72363">
                        <a14:foregroundMark x1="37342" y1="40741" x2="37342" y2="40741"/>
                        <a14:foregroundMark x1="41350" y1="43611" x2="41350" y2="43611"/>
                        <a14:foregroundMark x1="49473" y1="46667" x2="49473" y2="46667"/>
                        <a14:foregroundMark x1="59177" y1="46111" x2="59177" y2="46111"/>
                        <a14:foregroundMark x1="63713" y1="45278" x2="63713" y2="45278"/>
                        <a14:foregroundMark x1="68776" y1="44167" x2="68776" y2="4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53" t="28303" r="24425" b="36502"/>
          <a:stretch/>
        </p:blipFill>
        <p:spPr bwMode="auto">
          <a:xfrm>
            <a:off x="5780765" y="2662990"/>
            <a:ext cx="2669436" cy="187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3726180" y="6211669"/>
            <a:ext cx="7640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600" dirty="0" smtClean="0"/>
              <a:t>Esquema de comunicación inalámbrica</a:t>
            </a:r>
            <a:r>
              <a:rPr lang="es-VE" dirty="0" smtClean="0"/>
              <a:t>.</a:t>
            </a:r>
            <a:endParaRPr lang="es-VE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886743" y="0"/>
            <a:ext cx="10018713" cy="1097280"/>
          </a:xfrm>
        </p:spPr>
        <p:txBody>
          <a:bodyPr/>
          <a:lstStyle/>
          <a:p>
            <a:r>
              <a:rPr lang="es-VE" b="1" dirty="0" smtClean="0"/>
              <a:t>Diseño del sistema de acceso </a:t>
            </a:r>
            <a:r>
              <a:rPr lang="es-VE" b="1" dirty="0" smtClean="0"/>
              <a:t>remoto</a:t>
            </a:r>
            <a:endParaRPr lang="es-VE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15/24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17480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7754"/>
              </p:ext>
            </p:extLst>
          </p:nvPr>
        </p:nvGraphicFramePr>
        <p:xfrm>
          <a:off x="1074822" y="1128963"/>
          <a:ext cx="10972800" cy="5516880"/>
        </p:xfrm>
        <a:graphic>
          <a:graphicData uri="http://schemas.openxmlformats.org/drawingml/2006/table">
            <a:tbl>
              <a:tblPr/>
              <a:tblGrid>
                <a:gridCol w="7200227">
                  <a:extLst>
                    <a:ext uri="{9D8B030D-6E8A-4147-A177-3AD203B41FA5}">
                      <a16:colId xmlns:a16="http://schemas.microsoft.com/office/drawing/2014/main" val="1932889753"/>
                    </a:ext>
                  </a:extLst>
                </a:gridCol>
                <a:gridCol w="3772573">
                  <a:extLst>
                    <a:ext uri="{9D8B030D-6E8A-4147-A177-3AD203B41FA5}">
                      <a16:colId xmlns:a16="http://schemas.microsoft.com/office/drawing/2014/main" val="3341323983"/>
                    </a:ext>
                  </a:extLst>
                </a:gridCol>
              </a:tblGrid>
              <a:tr h="353488">
                <a:tc>
                  <a:txBody>
                    <a:bodyPr/>
                    <a:lstStyle/>
                    <a:p>
                      <a:r>
                        <a:rPr lang="es-VE" sz="3200" b="0" i="0" dirty="0" smtClean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Comunicación </a:t>
                      </a:r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por radiofrecuencia </a:t>
                      </a:r>
                      <a:endParaRPr lang="es-VE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VE" sz="3200" b="0" i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Sí</a:t>
                      </a:r>
                      <a:endParaRPr lang="es-VE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691817"/>
                  </a:ext>
                </a:extLst>
              </a:tr>
              <a:tr h="589146">
                <a:tc>
                  <a:txBody>
                    <a:bodyPr/>
                    <a:lstStyle/>
                    <a:p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Memoria </a:t>
                      </a:r>
                      <a:r>
                        <a:rPr lang="es-VE" sz="3200" b="0" i="0" baseline="0" dirty="0" smtClean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 Flash</a:t>
                      </a:r>
                      <a:endParaRPr lang="es-VE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Por el </a:t>
                      </a:r>
                      <a:r>
                        <a:rPr lang="es-VE" sz="3200" b="0" i="0" dirty="0" err="1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órden</a:t>
                      </a:r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 de los </a:t>
                      </a:r>
                      <a:r>
                        <a:rPr lang="es-VE" sz="3200" b="0" i="0" dirty="0" smtClean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10MB</a:t>
                      </a:r>
                      <a:endParaRPr lang="es-VE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507680"/>
                  </a:ext>
                </a:extLst>
              </a:tr>
              <a:tr h="353488">
                <a:tc>
                  <a:txBody>
                    <a:bodyPr/>
                    <a:lstStyle/>
                    <a:p>
                      <a:r>
                        <a:rPr lang="es-VE" sz="3200" b="0" i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GPIO </a:t>
                      </a:r>
                      <a:endParaRPr lang="es-VE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VE" sz="3200" b="0" i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Al menos 10</a:t>
                      </a:r>
                      <a:endParaRPr lang="es-VE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596915"/>
                  </a:ext>
                </a:extLst>
              </a:tr>
              <a:tr h="353488">
                <a:tc>
                  <a:txBody>
                    <a:bodyPr/>
                    <a:lstStyle/>
                    <a:p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Costo </a:t>
                      </a:r>
                      <a:endParaRPr lang="es-VE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5 a 20 </a:t>
                      </a:r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CMR12"/>
                        </a:rPr>
                        <a:t>$</a:t>
                      </a:r>
                      <a:endParaRPr lang="es-VE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645770"/>
                  </a:ext>
                </a:extLst>
              </a:tr>
              <a:tr h="353488">
                <a:tc>
                  <a:txBody>
                    <a:bodyPr/>
                    <a:lstStyle/>
                    <a:p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UART </a:t>
                      </a:r>
                      <a:endParaRPr lang="es-VE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VE" sz="3200" b="0" i="0" dirty="0" smtClean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Sí (1)</a:t>
                      </a:r>
                      <a:endParaRPr lang="es-VE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983999"/>
                  </a:ext>
                </a:extLst>
              </a:tr>
              <a:tr h="353488">
                <a:tc>
                  <a:txBody>
                    <a:bodyPr/>
                    <a:lstStyle/>
                    <a:p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Capacidad de programación en lenguaje C </a:t>
                      </a:r>
                      <a:endParaRPr lang="es-VE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VE" sz="3200" b="0" i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Sí</a:t>
                      </a:r>
                      <a:endParaRPr lang="es-VE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596664"/>
                  </a:ext>
                </a:extLst>
              </a:tr>
              <a:tr h="589146">
                <a:tc>
                  <a:txBody>
                    <a:bodyPr/>
                    <a:lstStyle/>
                    <a:p>
                      <a:r>
                        <a:rPr lang="es-VE" sz="3200" b="0" i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Capacidad de programación en otros lenguajes </a:t>
                      </a:r>
                      <a:endParaRPr lang="es-VE" sz="32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VE" sz="3200" b="0" i="0" dirty="0">
                          <a:solidFill>
                            <a:srgbClr val="000000"/>
                          </a:solidFill>
                          <a:effectLst/>
                          <a:latin typeface="F16"/>
                        </a:rPr>
                        <a:t>Sí</a:t>
                      </a:r>
                      <a:endParaRPr lang="es-VE" sz="3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66737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altLang="es-V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VE" altLang="es-V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VE" altLang="es-V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VE" altLang="es-V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VE" altLang="es-V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44469" y="16043"/>
            <a:ext cx="10018713" cy="1097280"/>
          </a:xfrm>
        </p:spPr>
        <p:txBody>
          <a:bodyPr/>
          <a:lstStyle/>
          <a:p>
            <a:pPr algn="l"/>
            <a:r>
              <a:rPr lang="es-VE" b="1" dirty="0" smtClean="0"/>
              <a:t>Requerimientos</a:t>
            </a:r>
            <a:endParaRPr lang="es-VE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0" y="6211669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16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409181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49530" y="673852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VE" sz="3200" dirty="0" err="1">
                <a:solidFill>
                  <a:srgbClr val="000000"/>
                </a:solidFill>
              </a:rPr>
              <a:t>Raspberry</a:t>
            </a:r>
            <a:r>
              <a:rPr lang="es-VE" sz="3200" dirty="0">
                <a:solidFill>
                  <a:srgbClr val="000000"/>
                </a:solidFill>
              </a:rPr>
              <a:t> Pi 3 (modelo B+)</a:t>
            </a:r>
            <a:r>
              <a:rPr lang="es-VE" sz="3200" dirty="0"/>
              <a:t> </a:t>
            </a:r>
            <a:r>
              <a:rPr lang="es-VE" sz="3600" dirty="0"/>
              <a:t/>
            </a:r>
            <a:br>
              <a:rPr lang="es-VE" sz="3600" dirty="0"/>
            </a:br>
            <a:endParaRPr lang="es-VE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554480" y="0"/>
            <a:ext cx="5230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600" b="1" dirty="0" smtClean="0"/>
              <a:t>Selección de </a:t>
            </a:r>
            <a:r>
              <a:rPr lang="es-VE" sz="3600" b="1" dirty="0" smtClean="0"/>
              <a:t>dispositivos</a:t>
            </a:r>
            <a:endParaRPr lang="es-VE" sz="3600" dirty="0"/>
          </a:p>
        </p:txBody>
      </p:sp>
      <p:sp>
        <p:nvSpPr>
          <p:cNvPr id="6" name="Flecha derecha 5"/>
          <p:cNvSpPr/>
          <p:nvPr/>
        </p:nvSpPr>
        <p:spPr>
          <a:xfrm rot="5400000">
            <a:off x="3288401" y="1334826"/>
            <a:ext cx="365762" cy="26125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500" r="93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22" y="1511567"/>
            <a:ext cx="4091940" cy="23545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309986" y="584417"/>
            <a:ext cx="52349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3200" dirty="0" err="1">
                <a:solidFill>
                  <a:srgbClr val="000000"/>
                </a:solidFill>
              </a:rPr>
              <a:t>Cypress</a:t>
            </a:r>
            <a:r>
              <a:rPr lang="es-VE" sz="3200" dirty="0">
                <a:solidFill>
                  <a:srgbClr val="000000"/>
                </a:solidFill>
              </a:rPr>
              <a:t> CYW54907</a:t>
            </a:r>
            <a:r>
              <a:rPr lang="es-VE" sz="3200" dirty="0"/>
              <a:t> </a:t>
            </a:r>
            <a:br>
              <a:rPr lang="es-VE" sz="3200" dirty="0"/>
            </a:br>
            <a:endParaRPr lang="es-VE" sz="3200" dirty="0"/>
          </a:p>
        </p:txBody>
      </p:sp>
      <p:sp>
        <p:nvSpPr>
          <p:cNvPr id="9" name="Flecha derecha 8"/>
          <p:cNvSpPr/>
          <p:nvPr/>
        </p:nvSpPr>
        <p:spPr>
          <a:xfrm rot="5400000">
            <a:off x="8460378" y="1210498"/>
            <a:ext cx="365762" cy="26125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91" y="1670635"/>
            <a:ext cx="3293745" cy="19388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997868" y="3752733"/>
            <a:ext cx="218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3200" dirty="0">
                <a:solidFill>
                  <a:srgbClr val="000000"/>
                </a:solidFill>
              </a:rPr>
              <a:t>ESP </a:t>
            </a:r>
            <a:r>
              <a:rPr lang="es-VE" sz="3200" dirty="0" smtClean="0">
                <a:solidFill>
                  <a:srgbClr val="000000"/>
                </a:solidFill>
              </a:rPr>
              <a:t>8266</a:t>
            </a:r>
            <a:endParaRPr lang="es-VE" sz="3200" dirty="0"/>
          </a:p>
        </p:txBody>
      </p:sp>
      <p:sp>
        <p:nvSpPr>
          <p:cNvPr id="12" name="Flecha derecha 11"/>
          <p:cNvSpPr/>
          <p:nvPr/>
        </p:nvSpPr>
        <p:spPr>
          <a:xfrm rot="5400000">
            <a:off x="3758035" y="4397266"/>
            <a:ext cx="365762" cy="26125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Rectángulo 13"/>
          <p:cNvSpPr/>
          <p:nvPr/>
        </p:nvSpPr>
        <p:spPr>
          <a:xfrm>
            <a:off x="8275320" y="3677335"/>
            <a:ext cx="18516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3200" dirty="0">
                <a:solidFill>
                  <a:srgbClr val="000000"/>
                </a:solidFill>
              </a:rPr>
              <a:t>ESP 32</a:t>
            </a:r>
            <a:r>
              <a:rPr lang="es-VE" sz="3200" dirty="0"/>
              <a:t> 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sp>
        <p:nvSpPr>
          <p:cNvPr id="15" name="Flecha derecha 14"/>
          <p:cNvSpPr/>
          <p:nvPr/>
        </p:nvSpPr>
        <p:spPr>
          <a:xfrm rot="5400000">
            <a:off x="8887100" y="4380421"/>
            <a:ext cx="365762" cy="26125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47" b="89647" l="0" r="100000">
                        <a14:foregroundMark x1="9647" y1="54824" x2="9647" y2="5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197" y="4058653"/>
            <a:ext cx="4048125" cy="324050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9" r="34142"/>
          <a:stretch/>
        </p:blipFill>
        <p:spPr>
          <a:xfrm rot="16200000">
            <a:off x="3336160" y="3917632"/>
            <a:ext cx="1993230" cy="388750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17/24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290248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354"/>
            <a:ext cx="12192000" cy="552964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61975" y="320842"/>
            <a:ext cx="5230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600" b="1" dirty="0" smtClean="0"/>
              <a:t>Selección de </a:t>
            </a:r>
            <a:r>
              <a:rPr lang="es-VE" sz="3600" b="1" dirty="0" smtClean="0"/>
              <a:t>dispositivos</a:t>
            </a:r>
            <a:endParaRPr lang="es-VE" sz="3600" dirty="0"/>
          </a:p>
        </p:txBody>
      </p:sp>
      <p:sp>
        <p:nvSpPr>
          <p:cNvPr id="7" name="CuadroTexto 6"/>
          <p:cNvSpPr txBox="1"/>
          <p:nvPr/>
        </p:nvSpPr>
        <p:spPr>
          <a:xfrm>
            <a:off x="0" y="0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18/24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36040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9554648" y="4274984"/>
            <a:ext cx="1817237" cy="1235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Motores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7169213" y="4274983"/>
            <a:ext cx="1817237" cy="1235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Circuitos de potencia</a:t>
            </a:r>
            <a:endParaRPr lang="es-VE" dirty="0"/>
          </a:p>
        </p:txBody>
      </p:sp>
      <p:sp>
        <p:nvSpPr>
          <p:cNvPr id="7" name="Rectángulo redondeado 6"/>
          <p:cNvSpPr/>
          <p:nvPr/>
        </p:nvSpPr>
        <p:spPr>
          <a:xfrm>
            <a:off x="4783776" y="4274983"/>
            <a:ext cx="1817237" cy="1235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600" dirty="0" smtClean="0"/>
              <a:t>Microcontrolador</a:t>
            </a:r>
          </a:p>
          <a:p>
            <a:pPr algn="ctr"/>
            <a:r>
              <a:rPr lang="es-VE" sz="1600" dirty="0" smtClean="0"/>
              <a:t>dsPIC30F3011</a:t>
            </a:r>
            <a:endParaRPr lang="es-VE" sz="1600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414384" y="1420168"/>
            <a:ext cx="1817237" cy="1235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600" dirty="0" smtClean="0"/>
              <a:t>Microcontrolador</a:t>
            </a:r>
          </a:p>
          <a:p>
            <a:pPr algn="ctr"/>
            <a:r>
              <a:rPr lang="es-VE" sz="1600" dirty="0" err="1" smtClean="0"/>
              <a:t>Wi</a:t>
            </a:r>
            <a:r>
              <a:rPr lang="es-VE" sz="1600" dirty="0" smtClean="0"/>
              <a:t>-Fi</a:t>
            </a:r>
            <a:endParaRPr lang="es-VE" sz="1600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2398342" y="4274983"/>
            <a:ext cx="1817237" cy="1235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Puerto serial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7185255" y="1420169"/>
            <a:ext cx="1817237" cy="1235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600" dirty="0" smtClean="0"/>
              <a:t>Dirección/Página web</a:t>
            </a:r>
            <a:endParaRPr lang="es-VE" sz="1600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4799819" y="1420168"/>
            <a:ext cx="1817237" cy="1235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Servidor web</a:t>
            </a:r>
            <a:endParaRPr lang="es-VE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9570690" y="1420168"/>
            <a:ext cx="1817237" cy="1235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Aplicaciones</a:t>
            </a:r>
            <a:endParaRPr lang="es-VE" dirty="0"/>
          </a:p>
        </p:txBody>
      </p:sp>
      <p:sp>
        <p:nvSpPr>
          <p:cNvPr id="21" name="Flecha izquierda 20"/>
          <p:cNvSpPr/>
          <p:nvPr/>
        </p:nvSpPr>
        <p:spPr>
          <a:xfrm>
            <a:off x="9002492" y="1913135"/>
            <a:ext cx="568198" cy="455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2" name="Flecha izquierda 21"/>
          <p:cNvSpPr/>
          <p:nvPr/>
        </p:nvSpPr>
        <p:spPr>
          <a:xfrm>
            <a:off x="6617055" y="1889289"/>
            <a:ext cx="568198" cy="455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Flecha izquierda 22"/>
          <p:cNvSpPr/>
          <p:nvPr/>
        </p:nvSpPr>
        <p:spPr>
          <a:xfrm>
            <a:off x="4231619" y="1913705"/>
            <a:ext cx="568198" cy="455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5" name="Flecha izquierda 24"/>
          <p:cNvSpPr/>
          <p:nvPr/>
        </p:nvSpPr>
        <p:spPr>
          <a:xfrm flipH="1">
            <a:off x="4215577" y="4744104"/>
            <a:ext cx="568198" cy="455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6" name="Flecha izquierda 25"/>
          <p:cNvSpPr/>
          <p:nvPr/>
        </p:nvSpPr>
        <p:spPr>
          <a:xfrm flipH="1">
            <a:off x="6601013" y="4744104"/>
            <a:ext cx="568198" cy="455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7" name="Flecha izquierda 26"/>
          <p:cNvSpPr/>
          <p:nvPr/>
        </p:nvSpPr>
        <p:spPr>
          <a:xfrm flipH="1">
            <a:off x="8986448" y="4744104"/>
            <a:ext cx="568198" cy="455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9" name="Rectángulo 28"/>
          <p:cNvSpPr/>
          <p:nvPr/>
        </p:nvSpPr>
        <p:spPr>
          <a:xfrm>
            <a:off x="4668482" y="1050987"/>
            <a:ext cx="6831874" cy="227293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0" name="Rectángulo 29"/>
          <p:cNvSpPr/>
          <p:nvPr/>
        </p:nvSpPr>
        <p:spPr>
          <a:xfrm>
            <a:off x="1870051" y="3998383"/>
            <a:ext cx="9745598" cy="188866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4" name="Flecha abajo 23"/>
          <p:cNvSpPr/>
          <p:nvPr/>
        </p:nvSpPr>
        <p:spPr>
          <a:xfrm>
            <a:off x="2875885" y="2759242"/>
            <a:ext cx="862148" cy="11756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1" name="CuadroTexto 30"/>
          <p:cNvSpPr txBox="1"/>
          <p:nvPr/>
        </p:nvSpPr>
        <p:spPr>
          <a:xfrm>
            <a:off x="4515718" y="3297259"/>
            <a:ext cx="4025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/>
              <a:t>Comunicación inalámbrica</a:t>
            </a:r>
            <a:endParaRPr lang="es-VE" sz="28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757127" y="5822291"/>
            <a:ext cx="479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/>
              <a:t>Sistema original del brazo robot</a:t>
            </a:r>
            <a:endParaRPr lang="es-VE" sz="2800" dirty="0"/>
          </a:p>
        </p:txBody>
      </p:sp>
      <p:sp>
        <p:nvSpPr>
          <p:cNvPr id="2" name="CuadroTexto 1"/>
          <p:cNvSpPr txBox="1"/>
          <p:nvPr/>
        </p:nvSpPr>
        <p:spPr>
          <a:xfrm>
            <a:off x="841585" y="0"/>
            <a:ext cx="11350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600" b="1" dirty="0" smtClean="0"/>
              <a:t>Diagrama de bloques del sistema de comunicación </a:t>
            </a:r>
            <a:r>
              <a:rPr lang="es-VE" sz="3600" b="1" dirty="0" err="1" smtClean="0"/>
              <a:t>Wi</a:t>
            </a:r>
            <a:r>
              <a:rPr lang="es-VE" sz="3600" b="1" dirty="0" smtClean="0"/>
              <a:t>-Fi</a:t>
            </a:r>
            <a:r>
              <a:rPr lang="es-VE" b="1" dirty="0" smtClean="0"/>
              <a:t>.</a:t>
            </a:r>
            <a:endParaRPr lang="es-VE" b="1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19/24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116899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449" y="0"/>
            <a:ext cx="4767943" cy="1450757"/>
          </a:xfrm>
        </p:spPr>
        <p:txBody>
          <a:bodyPr/>
          <a:lstStyle/>
          <a:p>
            <a:r>
              <a:rPr lang="es-VE" b="1" dirty="0" smtClean="0"/>
              <a:t>Introducción</a:t>
            </a:r>
            <a:endParaRPr lang="es-VE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140678" y="6211669"/>
            <a:ext cx="118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1/24</a:t>
            </a:r>
            <a:endParaRPr lang="es-VE" sz="3600" dirty="0"/>
          </a:p>
        </p:txBody>
      </p:sp>
      <p:pic>
        <p:nvPicPr>
          <p:cNvPr id="2052" name="Picture 4" descr="Resultado de imagen para monigotes blancos ide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4833" y1="56000" x2="74833" y2="56000"/>
                        <a14:backgroundMark x1="58667" y1="86375" x2="58667" y2="8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521" y="4030497"/>
            <a:ext cx="2447198" cy="326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364377" y="1854926"/>
            <a:ext cx="71192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Adaptación de Hardware hecha por  Juan Marcano en el 2013.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Equipo con poco uso.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Realizar una mejora.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Tecnologías de acceso remoto.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Diseño de un prototipo.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V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VE" dirty="0"/>
          </a:p>
        </p:txBody>
      </p:sp>
      <p:pic>
        <p:nvPicPr>
          <p:cNvPr id="2054" name="Picture 6" descr="Resultado de imagen para monigotes blancos leer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778" l="7556" r="89778">
                        <a14:foregroundMark x1="28889" y1="92444" x2="28889" y2="9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820" y="33604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018713" cy="937260"/>
          </a:xfrm>
        </p:spPr>
        <p:txBody>
          <a:bodyPr/>
          <a:lstStyle/>
          <a:p>
            <a:pPr algn="l"/>
            <a:r>
              <a:rPr lang="es-VE" b="1" dirty="0" smtClean="0"/>
              <a:t>Sistema de acceso </a:t>
            </a:r>
            <a:r>
              <a:rPr lang="es-VE" b="1" dirty="0" smtClean="0"/>
              <a:t>remoto</a:t>
            </a:r>
            <a:endParaRPr lang="es-VE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688013" y="2311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altLang="es-V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VE" altLang="es-V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VE" altLang="es-V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VE" altLang="es-V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VE" altLang="es-V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7" y="-3822"/>
            <a:ext cx="6272463" cy="686182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15453" y="1187116"/>
            <a:ext cx="44276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Puerta de enlace: 192.168.4.1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Puerto: 8266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SSID: ESP8266-WiFi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WPA/WPA2 PSK: esp123456</a:t>
            </a:r>
            <a:endParaRPr lang="es-VE" sz="3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20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273138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53776" y="0"/>
            <a:ext cx="3438224" cy="2791326"/>
          </a:xfrm>
        </p:spPr>
        <p:txBody>
          <a:bodyPr>
            <a:normAutofit fontScale="90000"/>
          </a:bodyPr>
          <a:lstStyle/>
          <a:p>
            <a:pPr algn="l"/>
            <a:r>
              <a:rPr lang="es-VE" b="1" dirty="0" smtClean="0"/>
              <a:t>Diagrama de flujo: Funcionamiento del f</a:t>
            </a:r>
            <a:r>
              <a:rPr lang="es-VE" b="1" dirty="0" smtClean="0"/>
              <a:t>irmware</a:t>
            </a:r>
            <a:endParaRPr lang="es-VE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08721" cy="685800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348753" y="0"/>
            <a:ext cx="6562165" cy="93726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VE" b="1" smtClean="0"/>
              <a:t>Sistema de acceso remoto</a:t>
            </a:r>
            <a:endParaRPr lang="es-VE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826607" y="6130987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21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308337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4883" y="175663"/>
            <a:ext cx="4002089" cy="1097280"/>
          </a:xfrm>
        </p:spPr>
        <p:txBody>
          <a:bodyPr/>
          <a:lstStyle/>
          <a:p>
            <a:pPr algn="l"/>
            <a:r>
              <a:rPr lang="es-VE" b="1" dirty="0" smtClean="0"/>
              <a:t>Resultados</a:t>
            </a:r>
            <a:endParaRPr lang="es-VE" b="1" dirty="0"/>
          </a:p>
        </p:txBody>
      </p:sp>
      <p:pic>
        <p:nvPicPr>
          <p:cNvPr id="6" name="Picture 2" descr="Resultado de imagen para conclusion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0" b="97250" l="2500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106" y="5082141"/>
            <a:ext cx="1775859" cy="177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43" y="0"/>
            <a:ext cx="2408570" cy="42852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53" y="4249271"/>
            <a:ext cx="3707496" cy="26087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56" y="0"/>
            <a:ext cx="2211144" cy="6858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l="-1229" t="5194" r="-1" b="61143"/>
          <a:stretch/>
        </p:blipFill>
        <p:spPr>
          <a:xfrm>
            <a:off x="7355778" y="72189"/>
            <a:ext cx="2661622" cy="678581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237130" y="1290918"/>
            <a:ext cx="46795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Prototipo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err="1" smtClean="0"/>
              <a:t>Robocom</a:t>
            </a:r>
            <a:r>
              <a:rPr lang="es-VE" sz="3200" dirty="0" smtClean="0"/>
              <a:t>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err="1" smtClean="0"/>
              <a:t>Robocom</a:t>
            </a:r>
            <a:r>
              <a:rPr lang="es-VE" sz="3200" dirty="0" smtClean="0"/>
              <a:t>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Manual</a:t>
            </a:r>
            <a:endParaRPr lang="es-VE" sz="32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22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32566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7885" y="-427191"/>
            <a:ext cx="10018713" cy="1752599"/>
          </a:xfrm>
        </p:spPr>
        <p:txBody>
          <a:bodyPr/>
          <a:lstStyle/>
          <a:p>
            <a:pPr algn="l"/>
            <a:r>
              <a:rPr lang="es-VE" b="1" dirty="0" smtClean="0"/>
              <a:t>Conclusiones</a:t>
            </a:r>
            <a:endParaRPr lang="es-VE" b="1" dirty="0"/>
          </a:p>
        </p:txBody>
      </p:sp>
      <p:pic>
        <p:nvPicPr>
          <p:cNvPr id="4" name="Picture 2" descr="Resultado de imagen para monigotes blancos electricida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3750" l="9794" r="896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901" y="4894729"/>
            <a:ext cx="1762036" cy="21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936376" y="950259"/>
            <a:ext cx="93232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Basado en estudio, se seleccionó </a:t>
            </a:r>
            <a:r>
              <a:rPr lang="es-VE" sz="3200" dirty="0" err="1" smtClean="0"/>
              <a:t>Wi</a:t>
            </a:r>
            <a:r>
              <a:rPr lang="es-VE" sz="3200" dirty="0" smtClean="0"/>
              <a:t>-Fi como modo de acceso.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Se logró el diseño del prototipo usando un ESP8266.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El brazo puede manejarse con </a:t>
            </a:r>
            <a:r>
              <a:rPr lang="es-VE" sz="3200" dirty="0" err="1" smtClean="0"/>
              <a:t>Robocom</a:t>
            </a:r>
            <a:r>
              <a:rPr lang="es-VE" sz="3200" dirty="0" smtClean="0"/>
              <a:t> PC o sin PC a través de </a:t>
            </a:r>
            <a:r>
              <a:rPr lang="es-VE" sz="3200" dirty="0" err="1" smtClean="0"/>
              <a:t>Wi</a:t>
            </a:r>
            <a:r>
              <a:rPr lang="es-VE" sz="3200" dirty="0" smtClean="0"/>
              <a:t>-Fi.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El ESP8266 fue óptimo para los requerimientos.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3200" dirty="0" smtClean="0"/>
              <a:t>Se desarrolló un manual en línea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23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16384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¿Preguntas?</a:t>
            </a:r>
            <a:endParaRPr lang="es-VE" dirty="0"/>
          </a:p>
        </p:txBody>
      </p:sp>
      <p:pic>
        <p:nvPicPr>
          <p:cNvPr id="1026" name="Picture 2" descr="Resultado de imagen para duda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93111" l="9887" r="97407">
                        <a14:backgroundMark x1="72285" y1="84000" x2="72285" y2="84000"/>
                        <a14:backgroundMark x1="51216" y1="82667" x2="51216" y2="82667"/>
                        <a14:backgroundMark x1="53971" y1="83556" x2="53971" y2="83556"/>
                        <a14:backgroundMark x1="58995" y1="85556" x2="58995" y2="85556"/>
                        <a14:backgroundMark x1="82982" y1="90667" x2="82982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15" y="2201091"/>
            <a:ext cx="58769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94465" y="6257835"/>
            <a:ext cx="136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24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26471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1184199" y="1597855"/>
            <a:ext cx="9971482" cy="1623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VE" sz="3600" dirty="0" smtClean="0"/>
              <a:t>	Se quiere añadir otro sistema para realizar acciones de control de forma remota. </a:t>
            </a:r>
            <a:r>
              <a:rPr lang="es-VE" dirty="0" smtClean="0"/>
              <a:t/>
            </a:r>
            <a:br>
              <a:rPr lang="es-VE" dirty="0" smtClean="0"/>
            </a:br>
            <a:endParaRPr lang="es-VE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470244" y="844062"/>
            <a:ext cx="8925781" cy="101287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VE" sz="5300" b="1" dirty="0" smtClean="0"/>
              <a:t>Planteamiento del </a:t>
            </a:r>
            <a:r>
              <a:rPr lang="es-VE" sz="5300" b="1" dirty="0" smtClean="0"/>
              <a:t>problema</a:t>
            </a:r>
            <a:r>
              <a:rPr lang="es-VE" sz="5900" b="1" dirty="0" smtClean="0"/>
              <a:t> </a:t>
            </a:r>
            <a:r>
              <a:rPr lang="es-VE" dirty="0" smtClean="0"/>
              <a:t/>
            </a:r>
            <a:br>
              <a:rPr lang="es-VE" dirty="0" smtClean="0"/>
            </a:br>
            <a:endParaRPr lang="es-V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6" b="100000" l="2060" r="96154">
                        <a14:foregroundMark x1="30495" y1="97426" x2="30495" y2="974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1601" y="3458654"/>
            <a:ext cx="4419014" cy="314009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0678" y="6211669"/>
            <a:ext cx="118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/>
              <a:t>2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13042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81964" y="0"/>
            <a:ext cx="3497999" cy="9308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s-VE" sz="3600" b="1" dirty="0" smtClean="0"/>
          </a:p>
          <a:p>
            <a:pPr algn="l"/>
            <a:r>
              <a:rPr lang="es-VE" b="1" dirty="0" smtClean="0"/>
              <a:t>Justificación</a:t>
            </a:r>
            <a:r>
              <a:rPr lang="es-VE" sz="3600" dirty="0" smtClean="0"/>
              <a:t/>
            </a:r>
            <a:br>
              <a:rPr lang="es-VE" sz="3600" dirty="0" smtClean="0"/>
            </a:br>
            <a:endParaRPr lang="es-VE" sz="3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99" b="86921" l="0" r="99901">
                        <a14:foregroundMark x1="47852" y1="47411" x2="47852" y2="47411"/>
                        <a14:foregroundMark x1="16790" y1="31403" x2="16790" y2="31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64" b="13231"/>
          <a:stretch/>
        </p:blipFill>
        <p:spPr>
          <a:xfrm>
            <a:off x="2050869" y="2281982"/>
            <a:ext cx="1965426" cy="15454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516" r="100000">
                        <a14:foregroundMark x1="94025" y1="55975" x2="94025" y2="55975"/>
                        <a14:foregroundMark x1="92453" y1="70440" x2="92453" y2="70440"/>
                        <a14:foregroundMark x1="94025" y1="45283" x2="94025" y2="45283"/>
                        <a14:foregroundMark x1="94025" y1="38994" x2="94025" y2="38994"/>
                        <a14:foregroundMark x1="65723" y1="74214" x2="65723" y2="74214"/>
                        <a14:backgroundMark x1="63836" y1="52201" x2="63836" y2="52201"/>
                        <a14:backgroundMark x1="64780" y1="95597" x2="64780" y2="955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5149" y="1863968"/>
            <a:ext cx="3719901" cy="198957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406769" y="829046"/>
            <a:ext cx="105507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3600" dirty="0" smtClean="0">
                <a:solidFill>
                  <a:srgbClr val="000000"/>
                </a:solidFill>
              </a:rPr>
              <a:t>Reforzar </a:t>
            </a:r>
            <a:r>
              <a:rPr lang="es-VE" sz="3600" dirty="0">
                <a:solidFill>
                  <a:srgbClr val="000000"/>
                </a:solidFill>
              </a:rPr>
              <a:t>conocimientos en el área de </a:t>
            </a:r>
            <a:r>
              <a:rPr lang="es-VE" sz="3600" dirty="0" smtClean="0">
                <a:solidFill>
                  <a:srgbClr val="000000"/>
                </a:solidFill>
              </a:rPr>
              <a:t>sistemas automáticos </a:t>
            </a:r>
            <a:r>
              <a:rPr lang="es-VE" sz="3600" dirty="0">
                <a:solidFill>
                  <a:srgbClr val="000000"/>
                </a:solidFill>
              </a:rPr>
              <a:t>de </a:t>
            </a:r>
            <a:r>
              <a:rPr lang="es-VE" sz="3600" dirty="0" smtClean="0">
                <a:solidFill>
                  <a:srgbClr val="000000"/>
                </a:solidFill>
              </a:rPr>
              <a:t>control</a:t>
            </a:r>
            <a:r>
              <a:rPr lang="es-VE" sz="3600" dirty="0"/>
              <a:t>.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sp>
        <p:nvSpPr>
          <p:cNvPr id="13" name="Flecha derecha 12"/>
          <p:cNvSpPr/>
          <p:nvPr/>
        </p:nvSpPr>
        <p:spPr>
          <a:xfrm>
            <a:off x="4740813" y="2630658"/>
            <a:ext cx="1927274" cy="675250"/>
          </a:xfrm>
          <a:prstGeom prst="rightArrow">
            <a:avLst>
              <a:gd name="adj1" fmla="val 16666"/>
              <a:gd name="adj2" fmla="val 46296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CuadroTexto 13"/>
          <p:cNvSpPr txBox="1"/>
          <p:nvPr/>
        </p:nvSpPr>
        <p:spPr>
          <a:xfrm>
            <a:off x="1223890" y="4135902"/>
            <a:ext cx="5077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4000" b="1" dirty="0" smtClean="0"/>
              <a:t>Alcance y limitaciones</a:t>
            </a:r>
            <a:endParaRPr lang="es-VE" sz="4000" b="1" dirty="0"/>
          </a:p>
        </p:txBody>
      </p:sp>
      <p:pic>
        <p:nvPicPr>
          <p:cNvPr id="3074" name="Picture 2" descr="Resultado de imagen para alcanc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>
                        <a14:foregroundMark x1="73667" y1="10667" x2="73667" y2="10667"/>
                        <a14:foregroundMark x1="81333" y1="14667" x2="81333" y2="14667"/>
                        <a14:foregroundMark x1="69000" y1="16667" x2="69000" y2="16667"/>
                        <a14:foregroundMark x1="58333" y1="16667" x2="58333" y2="16667"/>
                        <a14:foregroundMark x1="52333" y1="14667" x2="52333" y2="14667"/>
                        <a14:foregroundMark x1="47000" y1="10667" x2="47000" y2="1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51" y="4754880"/>
            <a:ext cx="2235933" cy="196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limitacione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6" b="87059" l="10000" r="90000">
                        <a14:foregroundMark x1="52125" y1="11529" x2="52125" y2="11529"/>
                        <a14:foregroundMark x1="48750" y1="9294" x2="48750" y2="9294"/>
                        <a14:foregroundMark x1="53813" y1="7588" x2="53813" y2="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04"/>
          <a:stretch/>
        </p:blipFill>
        <p:spPr bwMode="auto">
          <a:xfrm>
            <a:off x="7174524" y="4527734"/>
            <a:ext cx="1871002" cy="24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echa izquierda y derecha 14"/>
          <p:cNvSpPr/>
          <p:nvPr/>
        </p:nvSpPr>
        <p:spPr>
          <a:xfrm>
            <a:off x="5922498" y="5880295"/>
            <a:ext cx="998807" cy="365760"/>
          </a:xfrm>
          <a:prstGeom prst="left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140678" y="6211669"/>
            <a:ext cx="118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/>
              <a:t>3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10040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3634" y="263769"/>
            <a:ext cx="4621067" cy="1016391"/>
          </a:xfrm>
        </p:spPr>
        <p:txBody>
          <a:bodyPr/>
          <a:lstStyle/>
          <a:p>
            <a:r>
              <a:rPr lang="es-VE" b="1" dirty="0" smtClean="0"/>
              <a:t>Objetivo </a:t>
            </a:r>
            <a:r>
              <a:rPr lang="es-VE" b="1" dirty="0" smtClean="0"/>
              <a:t>general</a:t>
            </a:r>
            <a:endParaRPr lang="es-VE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57701" y="1316501"/>
            <a:ext cx="10487296" cy="1722121"/>
          </a:xfrm>
        </p:spPr>
        <p:txBody>
          <a:bodyPr/>
          <a:lstStyle/>
          <a:p>
            <a:pPr marL="0" indent="0">
              <a:buNone/>
            </a:pPr>
            <a:r>
              <a:rPr lang="es-VE" sz="3600" dirty="0"/>
              <a:t>Diseñar un prototipo de sistema de acceso remoto al controlador del </a:t>
            </a:r>
            <a:r>
              <a:rPr lang="es-VE" sz="3600" dirty="0" smtClean="0"/>
              <a:t>brazo manipulador </a:t>
            </a:r>
            <a:r>
              <a:rPr lang="es-VE" sz="3600" dirty="0" smtClean="0"/>
              <a:t>MA2000.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pic>
        <p:nvPicPr>
          <p:cNvPr id="3074" name="Picture 2" descr="Resultado de imagen para monigotes blancos objetivo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37" b="89831" l="9746" r="89831">
                        <a14:backgroundMark x1="37712" y1="83898" x2="37712" y2="83898"/>
                        <a14:backgroundMark x1="50424" y1="83051" x2="50424" y2="83051"/>
                        <a14:backgroundMark x1="69068" y1="39831" x2="69068" y2="39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34" y="2893061"/>
            <a:ext cx="3498215" cy="34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140678" y="6211669"/>
            <a:ext cx="118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5/24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39672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75580" y="337626"/>
            <a:ext cx="4830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4000" b="1" dirty="0" smtClean="0"/>
              <a:t>Objetivos </a:t>
            </a:r>
            <a:r>
              <a:rPr lang="es-VE" sz="4000" b="1" dirty="0" smtClean="0"/>
              <a:t>específicos</a:t>
            </a:r>
            <a:endParaRPr lang="es-V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36431" y="1111349"/>
            <a:ext cx="108555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VE" sz="3200" dirty="0" smtClean="0"/>
              <a:t>Documentar </a:t>
            </a:r>
            <a:r>
              <a:rPr lang="es-VE" sz="3200" dirty="0"/>
              <a:t>las técnicas y metodologías de acceso remoto empleadas comúnmente en brazos </a:t>
            </a:r>
            <a:r>
              <a:rPr lang="es-VE" sz="3200" dirty="0" smtClean="0"/>
              <a:t>manipuladores.</a:t>
            </a:r>
          </a:p>
          <a:p>
            <a:pPr marL="285750" indent="-285750">
              <a:buFontTx/>
              <a:buChar char="-"/>
            </a:pPr>
            <a:r>
              <a:rPr lang="es-VE" sz="3200" dirty="0"/>
              <a:t>Determinar las acciones del sistema de control del brazo manipulador. </a:t>
            </a:r>
            <a:endParaRPr lang="es-VE" sz="3200" dirty="0" smtClean="0"/>
          </a:p>
          <a:p>
            <a:pPr marL="285750" indent="-285750">
              <a:buFontTx/>
              <a:buChar char="-"/>
            </a:pPr>
            <a:r>
              <a:rPr lang="es-VE" sz="3200" dirty="0"/>
              <a:t>Seleccionar los dispositivos necesarios para el </a:t>
            </a:r>
            <a:r>
              <a:rPr lang="es-VE" sz="3200" dirty="0" smtClean="0"/>
              <a:t>diseño.</a:t>
            </a:r>
            <a:endParaRPr lang="es-VE" sz="3200" dirty="0" smtClean="0"/>
          </a:p>
          <a:p>
            <a:pPr marL="285750" indent="-285750">
              <a:buFontTx/>
              <a:buChar char="-"/>
            </a:pPr>
            <a:r>
              <a:rPr lang="es-VE" sz="3200" dirty="0"/>
              <a:t>Seleccionar el modo de acceso </a:t>
            </a:r>
            <a:r>
              <a:rPr lang="es-VE" sz="3200" dirty="0" smtClean="0"/>
              <a:t>remoto.</a:t>
            </a:r>
          </a:p>
          <a:p>
            <a:pPr marL="285750" indent="-285750">
              <a:buFontTx/>
              <a:buChar char="-"/>
            </a:pPr>
            <a:r>
              <a:rPr lang="es-VE" sz="3200" dirty="0" smtClean="0"/>
              <a:t>Diseñar </a:t>
            </a:r>
            <a:r>
              <a:rPr lang="es-VE" sz="3200" dirty="0"/>
              <a:t>el sistema de acceso </a:t>
            </a:r>
            <a:r>
              <a:rPr lang="es-VE" sz="3200" dirty="0" smtClean="0"/>
              <a:t>remoto.</a:t>
            </a:r>
          </a:p>
          <a:p>
            <a:pPr marL="285750" indent="-285750">
              <a:buFontTx/>
              <a:buChar char="-"/>
            </a:pPr>
            <a:r>
              <a:rPr lang="es-VE" sz="3200" dirty="0"/>
              <a:t>Validar la </a:t>
            </a:r>
            <a:r>
              <a:rPr lang="es-VE" sz="3200" dirty="0" smtClean="0"/>
              <a:t>propuesta.</a:t>
            </a:r>
          </a:p>
          <a:p>
            <a:pPr marL="285750" indent="-285750">
              <a:buFontTx/>
              <a:buChar char="-"/>
            </a:pPr>
            <a:r>
              <a:rPr lang="es-VE" sz="3200" dirty="0"/>
              <a:t>Realizar un manual del prototipo. </a:t>
            </a:r>
            <a:r>
              <a:rPr lang="es-VE" dirty="0"/>
              <a:t/>
            </a:r>
            <a:br>
              <a:rPr lang="es-VE" dirty="0"/>
            </a:b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pic>
        <p:nvPicPr>
          <p:cNvPr id="2052" name="Picture 4" descr="Resultado de imagen para objetiv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94" y="2630657"/>
            <a:ext cx="5050302" cy="43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140678" y="6211669"/>
            <a:ext cx="118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/>
              <a:t>6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291594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6176" y="0"/>
            <a:ext cx="4016157" cy="931985"/>
          </a:xfrm>
        </p:spPr>
        <p:txBody>
          <a:bodyPr>
            <a:normAutofit/>
          </a:bodyPr>
          <a:lstStyle/>
          <a:p>
            <a:r>
              <a:rPr lang="es-VE" b="1" dirty="0" smtClean="0"/>
              <a:t>Marco </a:t>
            </a:r>
            <a:r>
              <a:rPr lang="es-VE" b="1" dirty="0" smtClean="0"/>
              <a:t>teórico </a:t>
            </a:r>
            <a:endParaRPr lang="es-VE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0244" y="796834"/>
            <a:ext cx="10201196" cy="165898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s-VE" sz="5100" dirty="0" smtClean="0"/>
          </a:p>
          <a:p>
            <a:pPr marL="0" indent="0">
              <a:buNone/>
            </a:pPr>
            <a:r>
              <a:rPr lang="es-VE" sz="11100" dirty="0" smtClean="0"/>
              <a:t>- Fundamentos </a:t>
            </a:r>
            <a:r>
              <a:rPr lang="es-VE" sz="11100" dirty="0"/>
              <a:t>sobre brazos manipuladores de tipo pick and place. </a:t>
            </a:r>
            <a:r>
              <a:rPr lang="es-VE" sz="3900" dirty="0" smtClean="0"/>
              <a:t/>
            </a:r>
            <a:br>
              <a:rPr lang="es-VE" sz="3900" dirty="0" smtClean="0"/>
            </a:br>
            <a:r>
              <a:rPr lang="es-VE" dirty="0" smtClean="0"/>
              <a:t>   </a:t>
            </a:r>
            <a:endParaRPr lang="es-VE" dirty="0"/>
          </a:p>
          <a:p>
            <a:endParaRPr lang="es-VE" dirty="0" smtClean="0"/>
          </a:p>
          <a:p>
            <a:endParaRPr lang="es-VE" dirty="0"/>
          </a:p>
          <a:p>
            <a:endParaRPr lang="es-VE" dirty="0"/>
          </a:p>
        </p:txBody>
      </p:sp>
      <p:sp>
        <p:nvSpPr>
          <p:cNvPr id="4" name="Rectángulo 3"/>
          <p:cNvSpPr/>
          <p:nvPr/>
        </p:nvSpPr>
        <p:spPr>
          <a:xfrm>
            <a:off x="1520246" y="3381136"/>
            <a:ext cx="26361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</a:rPr>
              <a:t>Brazo</a:t>
            </a:r>
            <a:r>
              <a:rPr lang="en-US" sz="3200" dirty="0">
                <a:solidFill>
                  <a:srgbClr val="000000"/>
                </a:solidFill>
              </a:rPr>
              <a:t> robot pick and place</a:t>
            </a:r>
            <a:r>
              <a:rPr lang="en-US" sz="3200" dirty="0"/>
              <a:t> </a:t>
            </a:r>
            <a:br>
              <a:rPr lang="en-US" sz="3200" dirty="0"/>
            </a:br>
            <a:endParaRPr lang="es-VE" sz="3200" dirty="0"/>
          </a:p>
        </p:txBody>
      </p:sp>
      <p:pic>
        <p:nvPicPr>
          <p:cNvPr id="5122" name="Picture 2" descr="Resultado de imagen para monigotes blancos marco teóric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89787" l="9396" r="89933">
                        <a14:foregroundMark x1="57047" y1="10213" x2="57047" y2="10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748" y="4299452"/>
            <a:ext cx="1828800" cy="28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3" y="1573920"/>
            <a:ext cx="6524960" cy="5284080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140678" y="6211669"/>
            <a:ext cx="118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/>
              <a:t>7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162197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90" y="3495916"/>
            <a:ext cx="3551117" cy="27980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63786" y="2121245"/>
            <a:ext cx="129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200" dirty="0" smtClean="0"/>
              <a:t>PUMA</a:t>
            </a:r>
            <a:endParaRPr lang="es-VE" sz="3200" dirty="0"/>
          </a:p>
        </p:txBody>
      </p:sp>
      <p:sp>
        <p:nvSpPr>
          <p:cNvPr id="6" name="Flecha derecha 5"/>
          <p:cNvSpPr/>
          <p:nvPr/>
        </p:nvSpPr>
        <p:spPr>
          <a:xfrm rot="5400000">
            <a:off x="3437908" y="2916402"/>
            <a:ext cx="602868" cy="385156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74" y="3490762"/>
            <a:ext cx="2802685" cy="274597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078979" y="1947372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600" dirty="0" err="1" smtClean="0"/>
              <a:t>Canadarm</a:t>
            </a:r>
            <a:endParaRPr lang="es-VE" sz="3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587443" y="1970726"/>
            <a:ext cx="346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3200" dirty="0" smtClean="0"/>
              <a:t>MA2000</a:t>
            </a:r>
            <a:endParaRPr lang="es-VE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817" y="3161025"/>
            <a:ext cx="3205072" cy="3465705"/>
          </a:xfrm>
          <a:prstGeom prst="rect">
            <a:avLst/>
          </a:prstGeom>
        </p:spPr>
      </p:pic>
      <p:sp>
        <p:nvSpPr>
          <p:cNvPr id="13" name="Flecha derecha 12"/>
          <p:cNvSpPr/>
          <p:nvPr/>
        </p:nvSpPr>
        <p:spPr>
          <a:xfrm rot="5400000">
            <a:off x="6804562" y="2874838"/>
            <a:ext cx="602868" cy="385156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4" name="Flecha derecha 13"/>
          <p:cNvSpPr/>
          <p:nvPr/>
        </p:nvSpPr>
        <p:spPr>
          <a:xfrm rot="5400000">
            <a:off x="10060380" y="2874838"/>
            <a:ext cx="602868" cy="385156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5" name="Rectángulo 14"/>
          <p:cNvSpPr/>
          <p:nvPr/>
        </p:nvSpPr>
        <p:spPr>
          <a:xfrm>
            <a:off x="1302328" y="272142"/>
            <a:ext cx="113330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4000" dirty="0"/>
              <a:t>- Fundamentos sobre brazos manipuladores de tipo pick and place.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40678" y="6211669"/>
            <a:ext cx="118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/>
              <a:t>8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415494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56176" y="0"/>
            <a:ext cx="4016157" cy="9319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VE" b="1" dirty="0" smtClean="0"/>
              <a:t>Marco teórico </a:t>
            </a:r>
            <a:endParaRPr lang="es-VE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470947" y="900764"/>
            <a:ext cx="11009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/>
              <a:t>Técnicas </a:t>
            </a:r>
            <a:r>
              <a:rPr lang="es-VE" sz="3600" dirty="0"/>
              <a:t>y</a:t>
            </a:r>
            <a:r>
              <a:rPr lang="es-VE" sz="3600" dirty="0" smtClean="0"/>
              <a:t> metodologías </a:t>
            </a:r>
            <a:r>
              <a:rPr lang="es-VE" sz="3600" dirty="0"/>
              <a:t>d</a:t>
            </a:r>
            <a:r>
              <a:rPr lang="es-VE" sz="3600" dirty="0" smtClean="0"/>
              <a:t>e </a:t>
            </a:r>
            <a:r>
              <a:rPr lang="es-VE" sz="3600" dirty="0"/>
              <a:t>a</a:t>
            </a:r>
            <a:r>
              <a:rPr lang="es-VE" sz="3600" dirty="0" smtClean="0"/>
              <a:t>cceso </a:t>
            </a:r>
            <a:r>
              <a:rPr lang="es-VE" sz="3600" dirty="0"/>
              <a:t>r</a:t>
            </a:r>
            <a:r>
              <a:rPr lang="es-VE" sz="3600" dirty="0" smtClean="0"/>
              <a:t>emoto </a:t>
            </a:r>
            <a:r>
              <a:rPr lang="es-VE" sz="3600" dirty="0"/>
              <a:t>e</a:t>
            </a:r>
            <a:r>
              <a:rPr lang="es-VE" sz="3600" dirty="0" smtClean="0"/>
              <a:t>n </a:t>
            </a:r>
            <a:r>
              <a:rPr lang="es-VE" sz="3600" dirty="0"/>
              <a:t>b</a:t>
            </a:r>
            <a:r>
              <a:rPr lang="es-VE" sz="3600" dirty="0" smtClean="0"/>
              <a:t>razos </a:t>
            </a:r>
            <a:r>
              <a:rPr lang="es-VE" sz="3600" dirty="0"/>
              <a:t>m</a:t>
            </a:r>
            <a:r>
              <a:rPr lang="es-VE" sz="3600" dirty="0" smtClean="0"/>
              <a:t>anipuladores.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sp>
        <p:nvSpPr>
          <p:cNvPr id="6" name="Rectángulo 5"/>
          <p:cNvSpPr/>
          <p:nvPr/>
        </p:nvSpPr>
        <p:spPr>
          <a:xfrm>
            <a:off x="1084446" y="3991761"/>
            <a:ext cx="41757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3200" dirty="0">
                <a:solidFill>
                  <a:srgbClr val="000000"/>
                </a:solidFill>
              </a:rPr>
              <a:t>Radiofrecuencia (RF)</a:t>
            </a:r>
            <a:r>
              <a:rPr lang="es-VE" dirty="0"/>
              <a:t> </a:t>
            </a:r>
            <a:br>
              <a:rPr lang="es-VE" dirty="0"/>
            </a:br>
            <a:endParaRPr lang="es-VE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2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555"/>
          <a:stretch/>
        </p:blipFill>
        <p:spPr>
          <a:xfrm>
            <a:off x="1895074" y="4960220"/>
            <a:ext cx="2150745" cy="1704975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 rot="5400000">
            <a:off x="2710885" y="4733348"/>
            <a:ext cx="365762" cy="26125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" name="CuadroTexto 8"/>
          <p:cNvSpPr txBox="1"/>
          <p:nvPr/>
        </p:nvSpPr>
        <p:spPr>
          <a:xfrm>
            <a:off x="6340528" y="3975291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200" dirty="0" smtClean="0"/>
              <a:t>Bluetooth</a:t>
            </a:r>
            <a:endParaRPr lang="es-VE" sz="3200" dirty="0"/>
          </a:p>
        </p:txBody>
      </p:sp>
      <p:pic>
        <p:nvPicPr>
          <p:cNvPr id="5122" name="Picture 2" descr="Resultado de imagen para bluetoot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982" y="5117222"/>
            <a:ext cx="1223300" cy="12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4912726" y="3981117"/>
            <a:ext cx="1079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VE" sz="3200" dirty="0" err="1" smtClean="0">
                <a:solidFill>
                  <a:prstClr val="black"/>
                </a:solidFill>
              </a:rPr>
              <a:t>Wi</a:t>
            </a:r>
            <a:r>
              <a:rPr lang="es-VE" sz="3200" dirty="0" smtClean="0">
                <a:solidFill>
                  <a:prstClr val="black"/>
                </a:solidFill>
              </a:rPr>
              <a:t>-Fi</a:t>
            </a:r>
            <a:endParaRPr lang="es-VE" sz="3200" dirty="0">
              <a:solidFill>
                <a:prstClr val="black"/>
              </a:solidFill>
            </a:endParaRPr>
          </a:p>
        </p:txBody>
      </p:sp>
      <p:sp>
        <p:nvSpPr>
          <p:cNvPr id="12" name="Flecha derecha 11"/>
          <p:cNvSpPr/>
          <p:nvPr/>
        </p:nvSpPr>
        <p:spPr>
          <a:xfrm rot="5400000">
            <a:off x="5240728" y="4759704"/>
            <a:ext cx="365762" cy="26125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3" name="Flecha derecha 12"/>
          <p:cNvSpPr/>
          <p:nvPr/>
        </p:nvSpPr>
        <p:spPr>
          <a:xfrm rot="5400000">
            <a:off x="7182737" y="4657489"/>
            <a:ext cx="365762" cy="26125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" name="AutoShape 4" descr="Resultado de imagen para wifi"/>
          <p:cNvSpPr>
            <a:spLocks noChangeAspect="1" noChangeArrowheads="1"/>
          </p:cNvSpPr>
          <p:nvPr/>
        </p:nvSpPr>
        <p:spPr bwMode="auto">
          <a:xfrm>
            <a:off x="155575" y="-144463"/>
            <a:ext cx="1254802" cy="12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15" name="AutoShape 8" descr="Resultado de imagen para wif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5130" name="Picture 10" descr="Resultado de imagen para wif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6073" y1="33886" x2="56073" y2="33886"/>
                        <a14:foregroundMark x1="51025" y1="45934" x2="51025" y2="45934"/>
                        <a14:foregroundMark x1="49054" y1="57831" x2="49054" y2="57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468"/>
          <a:stretch/>
        </p:blipFill>
        <p:spPr bwMode="auto">
          <a:xfrm>
            <a:off x="4100099" y="5315499"/>
            <a:ext cx="2621543" cy="10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/>
          <p:cNvSpPr txBox="1"/>
          <p:nvPr/>
        </p:nvSpPr>
        <p:spPr>
          <a:xfrm>
            <a:off x="8866243" y="4010069"/>
            <a:ext cx="2768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200" dirty="0" smtClean="0"/>
              <a:t>Telefonía móvil</a:t>
            </a:r>
            <a:endParaRPr lang="es-VE" sz="3200" dirty="0"/>
          </a:p>
        </p:txBody>
      </p:sp>
      <p:sp>
        <p:nvSpPr>
          <p:cNvPr id="19" name="Flecha derecha 18"/>
          <p:cNvSpPr/>
          <p:nvPr/>
        </p:nvSpPr>
        <p:spPr>
          <a:xfrm rot="5400000">
            <a:off x="10131506" y="4681100"/>
            <a:ext cx="365762" cy="26125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09" b="99359" l="2333" r="97201">
                        <a14:foregroundMark x1="8709" y1="28205" x2="8709" y2="28205"/>
                        <a14:foregroundMark x1="37014" y1="42735" x2="37014" y2="42735"/>
                        <a14:foregroundMark x1="39502" y1="37179" x2="39502" y2="37179"/>
                        <a14:foregroundMark x1="41835" y1="39316" x2="41835" y2="39316"/>
                        <a14:foregroundMark x1="41835" y1="39316" x2="41835" y2="39316"/>
                        <a14:foregroundMark x1="41835" y1="39316" x2="41835" y2="39316"/>
                        <a14:foregroundMark x1="41991" y1="39316" x2="41991" y2="39316"/>
                        <a14:foregroundMark x1="41991" y1="39316" x2="41991" y2="39316"/>
                        <a14:foregroundMark x1="41991" y1="39316" x2="45879" y2="38248"/>
                        <a14:foregroundMark x1="45879" y1="38248" x2="45879" y2="38248"/>
                        <a14:foregroundMark x1="45879" y1="38248" x2="45879" y2="38248"/>
                        <a14:foregroundMark x1="46501" y1="42735" x2="46501" y2="42735"/>
                        <a14:foregroundMark x1="46501" y1="42735" x2="46501" y2="42735"/>
                        <a14:foregroundMark x1="50855" y1="29487" x2="45568" y2="29701"/>
                        <a14:foregroundMark x1="45568" y1="29701" x2="45568" y2="29701"/>
                        <a14:foregroundMark x1="49767" y1="33547" x2="49767" y2="33547"/>
                        <a14:foregroundMark x1="49767" y1="33547" x2="49767" y2="33547"/>
                        <a14:foregroundMark x1="50389" y1="40598" x2="50389" y2="40598"/>
                        <a14:foregroundMark x1="50389" y1="40598" x2="50389" y2="40598"/>
                        <a14:foregroundMark x1="49767" y1="47650" x2="49767" y2="47650"/>
                        <a14:foregroundMark x1="49767" y1="47650" x2="49767" y2="47650"/>
                        <a14:foregroundMark x1="44168" y1="49359" x2="30327" y2="51496"/>
                        <a14:foregroundMark x1="34370" y1="53205" x2="34370" y2="53205"/>
                        <a14:foregroundMark x1="34370" y1="53205" x2="34370" y2="53205"/>
                        <a14:foregroundMark x1="40591" y1="55556" x2="40591" y2="55556"/>
                        <a14:foregroundMark x1="46034" y1="55128" x2="46034" y2="55128"/>
                        <a14:foregroundMark x1="46034" y1="55128" x2="46034" y2="55128"/>
                        <a14:foregroundMark x1="52100" y1="55128" x2="52100" y2="55128"/>
                        <a14:foregroundMark x1="6998" y1="34402" x2="6998" y2="34402"/>
                        <a14:foregroundMark x1="9953" y1="37393" x2="9953" y2="37393"/>
                        <a14:foregroundMark x1="5599" y1="27564" x2="5599" y2="2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74" y="5235812"/>
            <a:ext cx="2873444" cy="1622188"/>
          </a:xfrm>
          <a:prstGeom prst="rect">
            <a:avLst/>
          </a:prstGeom>
        </p:spPr>
      </p:pic>
      <p:pic>
        <p:nvPicPr>
          <p:cNvPr id="6148" name="Picture 4" descr="Resultado de imagen para monigotes blancos lupa abajo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40" b="89662" l="9916" r="92827">
                        <a14:foregroundMark x1="55274" y1="19409" x2="55274" y2="19409"/>
                        <a14:foregroundMark x1="81224" y1="25527" x2="81224" y2="25527"/>
                        <a14:foregroundMark x1="58017" y1="18143" x2="58017" y2="17089"/>
                        <a14:foregroundMark x1="51266" y1="33966" x2="51266" y2="33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08" y="1415798"/>
            <a:ext cx="249137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/>
          <p:cNvSpPr txBox="1"/>
          <p:nvPr/>
        </p:nvSpPr>
        <p:spPr>
          <a:xfrm>
            <a:off x="140678" y="6211669"/>
            <a:ext cx="118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/>
              <a:t>9</a:t>
            </a:r>
            <a:r>
              <a:rPr lang="es-VE" sz="3600" dirty="0" smtClean="0"/>
              <a:t>/24</a:t>
            </a:r>
            <a:endParaRPr lang="es-VE" sz="3600" dirty="0"/>
          </a:p>
        </p:txBody>
      </p:sp>
    </p:spTree>
    <p:extLst>
      <p:ext uri="{BB962C8B-B14F-4D97-AF65-F5344CB8AC3E}">
        <p14:creationId xmlns:p14="http://schemas.microsoft.com/office/powerpoint/2010/main" val="377795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811</TotalTime>
  <Words>583</Words>
  <Application>Microsoft Office PowerPoint</Application>
  <PresentationFormat>Panorámica</PresentationFormat>
  <Paragraphs>155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CMR12</vt:lpstr>
      <vt:lpstr>Corbel</vt:lpstr>
      <vt:lpstr>F16</vt:lpstr>
      <vt:lpstr>Wingdings</vt:lpstr>
      <vt:lpstr>Parallax</vt:lpstr>
      <vt:lpstr>TRABAJO ESPECIAL DE GRADO</vt:lpstr>
      <vt:lpstr>Introducción</vt:lpstr>
      <vt:lpstr>Presentación de PowerPoint</vt:lpstr>
      <vt:lpstr>Presentación de PowerPoint</vt:lpstr>
      <vt:lpstr>Objetivo general</vt:lpstr>
      <vt:lpstr>Presentación de PowerPoint</vt:lpstr>
      <vt:lpstr>Marco teórico </vt:lpstr>
      <vt:lpstr>Presentación de PowerPoint</vt:lpstr>
      <vt:lpstr>Presentación de PowerPoint</vt:lpstr>
      <vt:lpstr>Modo de acceso remoto</vt:lpstr>
      <vt:lpstr>Descripción del sistema brazo manipulador MA2000</vt:lpstr>
      <vt:lpstr>Descripción del sistema brazo manipulador MA2000 </vt:lpstr>
      <vt:lpstr>Descripción del sistema brazo manipulador MA2000 </vt:lpstr>
      <vt:lpstr>Diseño del sistema de acceso remoto</vt:lpstr>
      <vt:lpstr>Diseño del sistema de acceso remoto</vt:lpstr>
      <vt:lpstr>Requerimientos</vt:lpstr>
      <vt:lpstr>Presentación de PowerPoint</vt:lpstr>
      <vt:lpstr>Presentación de PowerPoint</vt:lpstr>
      <vt:lpstr>Presentación de PowerPoint</vt:lpstr>
      <vt:lpstr>Sistema de acceso remoto</vt:lpstr>
      <vt:lpstr>Diagrama de flujo: Funcionamiento del firmware</vt:lpstr>
      <vt:lpstr>Resultados</vt:lpstr>
      <vt:lpstr>Conclusiones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Ismael B</dc:creator>
  <cp:lastModifiedBy>Ismael B</cp:lastModifiedBy>
  <cp:revision>65</cp:revision>
  <dcterms:created xsi:type="dcterms:W3CDTF">2019-10-31T04:24:45Z</dcterms:created>
  <dcterms:modified xsi:type="dcterms:W3CDTF">2019-11-14T05:27:47Z</dcterms:modified>
</cp:coreProperties>
</file>